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3" r:id="rId7"/>
    <p:sldId id="257" r:id="rId8"/>
    <p:sldId id="258" r:id="rId9"/>
    <p:sldId id="259" r:id="rId10"/>
    <p:sldId id="260" r:id="rId11"/>
    <p:sldId id="26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DO" initials="S" lastIdx="3" clrIdx="0">
    <p:extLst>
      <p:ext uri="{19B8F6BF-5375-455C-9EA6-DF929625EA0E}">
        <p15:presenceInfo xmlns:p15="http://schemas.microsoft.com/office/powerpoint/2012/main" userId="STAN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49E"/>
    <a:srgbClr val="CC00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Slide Number Placeholder 5"/>
          <p:cNvSpPr>
            <a:spLocks noGrp="1"/>
          </p:cNvSpPr>
          <p:nvPr>
            <p:ph type="sldNum" sz="quarter" idx="4"/>
          </p:nvPr>
        </p:nvSpPr>
        <p:spPr>
          <a:xfrm>
            <a:off x="2007910" y="6356350"/>
            <a:ext cx="4232634" cy="365125"/>
          </a:xfrm>
          <a:prstGeom prst="rect">
            <a:avLst/>
          </a:prstGeom>
        </p:spPr>
        <p:txBody>
          <a:bodyPr vert="horz" lIns="91440" tIns="45720" rIns="91440" bIns="45720" rtlCol="0" anchor="ctr"/>
          <a:lstStyle>
            <a:lvl1pPr algn="just">
              <a:defRPr sz="800">
                <a:solidFill>
                  <a:schemeClr val="tx1">
                    <a:tint val="75000"/>
                  </a:schemeClr>
                </a:solidFill>
              </a:defRPr>
            </a:lvl1p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193962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4F44494-FD59-46C2-B6A0-366F0CFEECEA}" type="slidenum">
              <a:rPr lang="en-GB" smtClean="0"/>
              <a:t>‹#›</a:t>
            </a:fld>
            <a:endParaRPr lang="en-GB"/>
          </a:p>
        </p:txBody>
      </p:sp>
      <p:sp>
        <p:nvSpPr>
          <p:cNvPr id="7"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1617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4F44494-FD59-46C2-B6A0-366F0CFEECEA}" type="slidenum">
              <a:rPr lang="en-GB" smtClean="0"/>
              <a:t>‹#›</a:t>
            </a:fld>
            <a:endParaRPr lang="en-GB"/>
          </a:p>
        </p:txBody>
      </p:sp>
      <p:sp>
        <p:nvSpPr>
          <p:cNvPr id="7"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5283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4"/>
          </p:nvPr>
        </p:nvSpPr>
        <p:spPr>
          <a:xfrm>
            <a:off x="2007910" y="6356350"/>
            <a:ext cx="4232634" cy="365125"/>
          </a:xfrm>
          <a:prstGeom prst="rect">
            <a:avLst/>
          </a:prstGeom>
        </p:spPr>
        <p:txBody>
          <a:bodyPr vert="horz" lIns="91440" tIns="45720" rIns="91440" bIns="45720" rtlCol="0" anchor="ctr"/>
          <a:lstStyle>
            <a:lvl1pPr algn="just">
              <a:defRPr sz="800">
                <a:solidFill>
                  <a:schemeClr val="tx1">
                    <a:tint val="75000"/>
                  </a:schemeClr>
                </a:solidFill>
              </a:defRPr>
            </a:lvl1p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348112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a:off x="2007910" y="6356350"/>
            <a:ext cx="4232634" cy="365125"/>
          </a:xfrm>
          <a:prstGeom prst="rect">
            <a:avLst/>
          </a:prstGeom>
        </p:spPr>
        <p:txBody>
          <a:bodyPr vert="horz" lIns="91440" tIns="45720" rIns="91440" bIns="45720" rtlCol="0" anchor="ctr"/>
          <a:lstStyle>
            <a:lvl1pPr algn="just">
              <a:defRPr sz="800">
                <a:solidFill>
                  <a:schemeClr val="tx1">
                    <a:tint val="75000"/>
                  </a:schemeClr>
                </a:solidFill>
              </a:defRPr>
            </a:lvl1p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152253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44494-FD59-46C2-B6A0-366F0CFEECEA}" type="slidenum">
              <a:rPr lang="en-GB" smtClean="0"/>
              <a:t>‹#›</a:t>
            </a:fld>
            <a:endParaRPr lang="en-GB"/>
          </a:p>
        </p:txBody>
      </p:sp>
      <p:sp>
        <p:nvSpPr>
          <p:cNvPr id="8"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46269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B4F44494-FD59-46C2-B6A0-366F0CFEECEA}" type="slidenum">
              <a:rPr lang="en-GB" smtClean="0"/>
              <a:t>‹#›</a:t>
            </a:fld>
            <a:endParaRPr lang="en-GB"/>
          </a:p>
        </p:txBody>
      </p:sp>
      <p:sp>
        <p:nvSpPr>
          <p:cNvPr id="10"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53185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B4F44494-FD59-46C2-B6A0-366F0CFEECEA}" type="slidenum">
              <a:rPr lang="en-GB" smtClean="0"/>
              <a:t>‹#›</a:t>
            </a:fld>
            <a:endParaRPr lang="en-GB"/>
          </a:p>
        </p:txBody>
      </p:sp>
      <p:sp>
        <p:nvSpPr>
          <p:cNvPr id="6"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4315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4F44494-FD59-46C2-B6A0-366F0CFEECEA}" type="slidenum">
              <a:rPr lang="en-GB" smtClean="0"/>
              <a:t>‹#›</a:t>
            </a:fld>
            <a:endParaRPr lang="en-GB"/>
          </a:p>
        </p:txBody>
      </p:sp>
      <p:sp>
        <p:nvSpPr>
          <p:cNvPr id="5" name="Slide Number Placeholder 5"/>
          <p:cNvSpPr txBox="1">
            <a:spLocks/>
          </p:cNvSpPr>
          <p:nvPr userDrawn="1"/>
        </p:nvSpPr>
        <p:spPr>
          <a:xfrm>
            <a:off x="2007910" y="6356350"/>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81768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44494-FD59-46C2-B6A0-366F0CFEECEA}" type="slidenum">
              <a:rPr lang="en-GB" smtClean="0"/>
              <a:t>‹#›</a:t>
            </a:fld>
            <a:endParaRPr lang="en-GB"/>
          </a:p>
        </p:txBody>
      </p:sp>
      <p:sp>
        <p:nvSpPr>
          <p:cNvPr id="8" name="Slide Number Placeholder 5"/>
          <p:cNvSpPr txBox="1">
            <a:spLocks/>
          </p:cNvSpPr>
          <p:nvPr userDrawn="1"/>
        </p:nvSpPr>
        <p:spPr>
          <a:xfrm>
            <a:off x="2007910" y="6364288"/>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26721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5F12334-07C6-470E-99C6-67790EF89AF4}" type="datetimeFigureOut">
              <a:rPr lang="en-GB" smtClean="0"/>
              <a:t>23/01/2022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44494-FD59-46C2-B6A0-366F0CFEECEA}" type="slidenum">
              <a:rPr lang="en-GB" smtClean="0"/>
              <a:t>‹#›</a:t>
            </a:fld>
            <a:endParaRPr lang="en-GB"/>
          </a:p>
        </p:txBody>
      </p:sp>
      <p:sp>
        <p:nvSpPr>
          <p:cNvPr id="8" name="Slide Number Placeholder 5"/>
          <p:cNvSpPr txBox="1">
            <a:spLocks/>
          </p:cNvSpPr>
          <p:nvPr userDrawn="1"/>
        </p:nvSpPr>
        <p:spPr>
          <a:xfrm>
            <a:off x="1922283" y="6364288"/>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29553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AdultMisInfo</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2007910" y="6356350"/>
            <a:ext cx="4232634" cy="365125"/>
          </a:xfrm>
          <a:prstGeom prst="rect">
            <a:avLst/>
          </a:prstGeom>
        </p:spPr>
        <p:txBody>
          <a:bodyPr vert="horz" lIns="91440" tIns="45720" rIns="91440" bIns="45720" rtlCol="0" anchor="ctr"/>
          <a:lstStyle>
            <a:lvl1pPr algn="just">
              <a:defRPr sz="800">
                <a:solidFill>
                  <a:schemeClr val="tx1">
                    <a:tint val="75000"/>
                  </a:schemeClr>
                </a:solidFill>
              </a:defRPr>
            </a:lvl1p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7" name="Rectangle 6"/>
          <p:cNvSpPr/>
          <p:nvPr userDrawn="1"/>
        </p:nvSpPr>
        <p:spPr>
          <a:xfrm>
            <a:off x="0" y="0"/>
            <a:ext cx="12191999" cy="6858000"/>
          </a:xfrm>
          <a:prstGeom prst="rect">
            <a:avLst/>
          </a:prstGeom>
          <a:noFill/>
          <a:ln w="635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a:stretch>
            <a:fillRect/>
          </a:stretch>
        </p:blipFill>
        <p:spPr>
          <a:xfrm>
            <a:off x="187751" y="6356350"/>
            <a:ext cx="1820159" cy="373672"/>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32284" y="-122548"/>
            <a:ext cx="1483049" cy="1483049"/>
          </a:xfrm>
          <a:prstGeom prst="rect">
            <a:avLst/>
          </a:prstGeom>
        </p:spPr>
      </p:pic>
    </p:spTree>
    <p:extLst>
      <p:ext uri="{BB962C8B-B14F-4D97-AF65-F5344CB8AC3E}">
        <p14:creationId xmlns:p14="http://schemas.microsoft.com/office/powerpoint/2010/main" val="175373185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groups/2358893307704047" TargetMode="External"/><Relationship Id="rId2" Type="http://schemas.openxmlformats.org/officeDocument/2006/relationships/hyperlink" Target="https://www.facebook.com/DigitalStorytellingToolsforAdultEducators"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2007910" y="6364288"/>
            <a:ext cx="4232634" cy="365125"/>
          </a:xfrm>
          <a:prstGeom prst="rect">
            <a:avLst/>
          </a:prstGeom>
        </p:spPr>
        <p:txBody>
          <a:bodyPr vert="horz" lIns="91440" tIns="45720" rIns="91440" bIns="45720" rtlCol="0" anchor="ctr"/>
          <a:lstStyle>
            <a:defPPr>
              <a:defRPr lang="en-US"/>
            </a:defPPr>
            <a:lvl1pPr marL="0" algn="just"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dirty="0"/>
          </a:p>
        </p:txBody>
      </p:sp>
      <p:sp>
        <p:nvSpPr>
          <p:cNvPr id="9" name="TextBox 8"/>
          <p:cNvSpPr txBox="1"/>
          <p:nvPr/>
        </p:nvSpPr>
        <p:spPr>
          <a:xfrm>
            <a:off x="134472" y="599191"/>
            <a:ext cx="6472516" cy="4832092"/>
          </a:xfrm>
          <a:prstGeom prst="rect">
            <a:avLst/>
          </a:prstGeom>
          <a:noFill/>
          <a:ln w="85725" cmpd="tri">
            <a:solidFill>
              <a:srgbClr val="C00000"/>
            </a:solidFill>
          </a:ln>
        </p:spPr>
        <p:txBody>
          <a:bodyPr wrap="square" rtlCol="0">
            <a:spAutoFit/>
          </a:bodyPr>
          <a:lstStyle/>
          <a:p>
            <a:pPr algn="ctr"/>
            <a:r>
              <a:rPr lang="en-US" sz="4000" b="1" dirty="0">
                <a:solidFill>
                  <a:srgbClr val="0070C0"/>
                </a:solidFill>
              </a:rPr>
              <a:t>Erasmus+ strategic partnership project </a:t>
            </a:r>
          </a:p>
          <a:p>
            <a:pPr algn="ctr"/>
            <a:r>
              <a:rPr lang="en-US" sz="4000" b="1" dirty="0">
                <a:solidFill>
                  <a:srgbClr val="00B050"/>
                </a:solidFill>
              </a:rPr>
              <a:t>"Digital Storytelling Tools </a:t>
            </a:r>
          </a:p>
          <a:p>
            <a:pPr algn="ctr"/>
            <a:r>
              <a:rPr lang="en-US" sz="4000" b="1" dirty="0">
                <a:solidFill>
                  <a:srgbClr val="00B050"/>
                </a:solidFill>
              </a:rPr>
              <a:t>for Adult Educators“</a:t>
            </a:r>
          </a:p>
          <a:p>
            <a:pPr algn="ctr"/>
            <a:r>
              <a:rPr lang="en-US" sz="3200" b="1" dirty="0">
                <a:solidFill>
                  <a:srgbClr val="00B050"/>
                </a:solidFill>
              </a:rPr>
              <a:t>2019-1-PL01-KA204-065676</a:t>
            </a:r>
          </a:p>
          <a:p>
            <a:pPr algn="ctr"/>
            <a:endParaRPr lang="en-US" sz="3600" b="1" dirty="0">
              <a:solidFill>
                <a:srgbClr val="C00000"/>
              </a:solidFill>
            </a:endParaRPr>
          </a:p>
          <a:p>
            <a:pPr algn="ctr"/>
            <a:r>
              <a:rPr lang="en-US" sz="3600" b="1" dirty="0">
                <a:solidFill>
                  <a:srgbClr val="C00000"/>
                </a:solidFill>
              </a:rPr>
              <a:t>Kick-off meeting in Poland, </a:t>
            </a:r>
          </a:p>
          <a:p>
            <a:pPr algn="ctr"/>
            <a:r>
              <a:rPr lang="en-US" sz="3600" b="1" dirty="0">
                <a:solidFill>
                  <a:srgbClr val="C00000"/>
                </a:solidFill>
              </a:rPr>
              <a:t>October 26-27, 2019</a:t>
            </a:r>
            <a:endParaRPr lang="en-GB" sz="3600" b="1" dirty="0">
              <a:solidFill>
                <a:srgbClr val="C00000"/>
              </a:solidFill>
            </a:endParaRPr>
          </a:p>
        </p:txBody>
      </p:sp>
      <p:pic>
        <p:nvPicPr>
          <p:cNvPr id="1028" name="Picture 4" descr="May be an image of 7 people and people smiling">
            <a:extLst>
              <a:ext uri="{FF2B5EF4-FFF2-40B4-BE49-F238E27FC236}">
                <a16:creationId xmlns:a16="http://schemas.microsoft.com/office/drawing/2014/main" id="{9C8B4928-8D39-4512-9355-B8E1CA9A26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741" y="0"/>
            <a:ext cx="5522259" cy="411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3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1E168A-FC77-4F75-877C-61162CAF43FA}"/>
              </a:ext>
            </a:extLst>
          </p:cNvPr>
          <p:cNvSpPr>
            <a:spLocks noGrp="1"/>
          </p:cNvSpPr>
          <p:nvPr>
            <p:ph type="title"/>
          </p:nvPr>
        </p:nvSpPr>
        <p:spPr>
          <a:xfrm>
            <a:off x="838200" y="365125"/>
            <a:ext cx="5177118" cy="1325563"/>
          </a:xfrm>
        </p:spPr>
        <p:txBody>
          <a:bodyPr>
            <a:normAutofit fontScale="90000"/>
          </a:bodyPr>
          <a:lstStyle/>
          <a:p>
            <a:r>
              <a:rPr lang="en-US" b="1" dirty="0">
                <a:solidFill>
                  <a:srgbClr val="C00000"/>
                </a:solidFill>
              </a:rPr>
              <a:t>Online meetings</a:t>
            </a:r>
            <a:br>
              <a:rPr lang="en-US" dirty="0"/>
            </a:br>
            <a:r>
              <a:rPr lang="en-US" sz="4000" dirty="0">
                <a:solidFill>
                  <a:schemeClr val="bg1"/>
                </a:solidFill>
              </a:rPr>
              <a:t>Work on project materials with project partners</a:t>
            </a:r>
            <a:endParaRPr lang="ru-RU" sz="4000" dirty="0">
              <a:solidFill>
                <a:schemeClr val="bg1"/>
              </a:solidFill>
            </a:endParaRPr>
          </a:p>
        </p:txBody>
      </p:sp>
      <p:pic>
        <p:nvPicPr>
          <p:cNvPr id="5122" name="Picture 2" descr="May be a cartoon of 2 people, screen and text">
            <a:extLst>
              <a:ext uri="{FF2B5EF4-FFF2-40B4-BE49-F238E27FC236}">
                <a16:creationId xmlns:a16="http://schemas.microsoft.com/office/drawing/2014/main" id="{F66A58E6-4E08-428D-95A5-DC48BBF4EE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2884" y="0"/>
            <a:ext cx="5399116" cy="305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n image of 5 people and text">
            <a:extLst>
              <a:ext uri="{FF2B5EF4-FFF2-40B4-BE49-F238E27FC236}">
                <a16:creationId xmlns:a16="http://schemas.microsoft.com/office/drawing/2014/main" id="{81600627-3745-4688-9755-C9E3A3C59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80" y="1852815"/>
            <a:ext cx="5400675" cy="2924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y be an image of 4 people and screen">
            <a:extLst>
              <a:ext uri="{FF2B5EF4-FFF2-40B4-BE49-F238E27FC236}">
                <a16:creationId xmlns:a16="http://schemas.microsoft.com/office/drawing/2014/main" id="{B4693C7C-82BC-4194-A769-6E0A4A29B1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011" y="2796741"/>
            <a:ext cx="3388906" cy="33889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ay be an image of 3 people and screen">
            <a:extLst>
              <a:ext uri="{FF2B5EF4-FFF2-40B4-BE49-F238E27FC236}">
                <a16:creationId xmlns:a16="http://schemas.microsoft.com/office/drawing/2014/main" id="{E4CF922C-87ED-4EAF-BA85-A1E0FE9705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341" y="2782174"/>
            <a:ext cx="3769659" cy="376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36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86FBC-2D6C-4B12-8EF7-49B5A72B5F29}"/>
              </a:ext>
            </a:extLst>
          </p:cNvPr>
          <p:cNvSpPr>
            <a:spLocks noGrp="1"/>
          </p:cNvSpPr>
          <p:nvPr>
            <p:ph type="title"/>
          </p:nvPr>
        </p:nvSpPr>
        <p:spPr>
          <a:xfrm>
            <a:off x="107577" y="302372"/>
            <a:ext cx="5648417" cy="3126628"/>
          </a:xfrm>
        </p:spPr>
        <p:txBody>
          <a:bodyPr>
            <a:normAutofit/>
          </a:bodyPr>
          <a:lstStyle/>
          <a:p>
            <a:r>
              <a:rPr lang="en-US" sz="3600" b="1" dirty="0">
                <a:solidFill>
                  <a:srgbClr val="C00000"/>
                </a:solidFill>
              </a:rPr>
              <a:t>Transnational project meeting</a:t>
            </a:r>
            <a:br>
              <a:rPr lang="en-US" sz="3600" b="1" dirty="0">
                <a:solidFill>
                  <a:srgbClr val="C00000"/>
                </a:solidFill>
              </a:rPr>
            </a:br>
            <a:r>
              <a:rPr lang="en-US" sz="3600" b="1" dirty="0">
                <a:solidFill>
                  <a:srgbClr val="C00000"/>
                </a:solidFill>
              </a:rPr>
              <a:t>Estonia, July 9, 2021</a:t>
            </a:r>
            <a:br>
              <a:rPr lang="en-US" sz="4000" b="1" dirty="0">
                <a:solidFill>
                  <a:srgbClr val="C00000"/>
                </a:solidFill>
              </a:rPr>
            </a:br>
            <a:r>
              <a:rPr lang="en-US" sz="2700" b="1" dirty="0">
                <a:solidFill>
                  <a:schemeClr val="bg1"/>
                </a:solidFill>
              </a:rPr>
              <a:t>Partners discussed ongoing activities and preparation to the short-term joint staff training event.</a:t>
            </a:r>
            <a:endParaRPr lang="ru-RU" sz="2700" b="1" dirty="0">
              <a:solidFill>
                <a:schemeClr val="bg1"/>
              </a:solidFill>
            </a:endParaRPr>
          </a:p>
        </p:txBody>
      </p:sp>
      <p:pic>
        <p:nvPicPr>
          <p:cNvPr id="4098" name="Picture 2" descr="May be an image of 7 people and people standing">
            <a:extLst>
              <a:ext uri="{FF2B5EF4-FFF2-40B4-BE49-F238E27FC236}">
                <a16:creationId xmlns:a16="http://schemas.microsoft.com/office/drawing/2014/main" id="{86D06763-43CD-4915-BD5D-11FC9911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994" y="0"/>
            <a:ext cx="6436006" cy="42893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y be an image of 5 people, people sitting and indoor">
            <a:extLst>
              <a:ext uri="{FF2B5EF4-FFF2-40B4-BE49-F238E27FC236}">
                <a16:creationId xmlns:a16="http://schemas.microsoft.com/office/drawing/2014/main" id="{F93C51BB-8AB6-42D6-8F79-27CBFECBE0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 y="3585883"/>
            <a:ext cx="4089168" cy="27252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y be an image of 4 people, screen, indoor and text that says 'CIn t PEOPLE People People PEACE THROUGH ERSTANDING Erasmus+ S 6'">
            <a:extLst>
              <a:ext uri="{FF2B5EF4-FFF2-40B4-BE49-F238E27FC236}">
                <a16:creationId xmlns:a16="http://schemas.microsoft.com/office/drawing/2014/main" id="{5DCB581E-BCFD-45AA-BD79-18B8EA0AC1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5579" y="4052048"/>
            <a:ext cx="3389705" cy="22591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y be an image of 1 person, screen and indoor">
            <a:extLst>
              <a:ext uri="{FF2B5EF4-FFF2-40B4-BE49-F238E27FC236}">
                <a16:creationId xmlns:a16="http://schemas.microsoft.com/office/drawing/2014/main" id="{22C23B3E-0261-4EAF-A93A-84E754754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4118" y="4134839"/>
            <a:ext cx="3520760" cy="234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6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srgbClr val="C00000"/>
                </a:solidFill>
              </a:rPr>
              <a:t>Short-term joint staff training event</a:t>
            </a:r>
            <a:br>
              <a:rPr lang="en-GB" sz="4000" b="1" dirty="0">
                <a:solidFill>
                  <a:srgbClr val="C00000"/>
                </a:solidFill>
              </a:rPr>
            </a:br>
            <a:r>
              <a:rPr lang="sk-SK" sz="4000" b="1" dirty="0">
                <a:solidFill>
                  <a:srgbClr val="C00000"/>
                </a:solidFill>
              </a:rPr>
              <a:t>Italy, August 24-28, 2021 </a:t>
            </a:r>
            <a:br>
              <a:rPr lang="ru-RU" b="1" dirty="0">
                <a:solidFill>
                  <a:srgbClr val="C00000"/>
                </a:solidFill>
              </a:rPr>
            </a:br>
            <a:endParaRPr lang="en-GB" b="1" dirty="0">
              <a:solidFill>
                <a:srgbClr val="C00000"/>
              </a:solidFill>
            </a:endParaRPr>
          </a:p>
        </p:txBody>
      </p:sp>
      <p:pic>
        <p:nvPicPr>
          <p:cNvPr id="2050" name="Picture 2" descr="May be an image of 1 person and standing">
            <a:extLst>
              <a:ext uri="{FF2B5EF4-FFF2-40B4-BE49-F238E27FC236}">
                <a16:creationId xmlns:a16="http://schemas.microsoft.com/office/drawing/2014/main" id="{5DCC3BD9-9A71-410D-855C-86B6A2D5BD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9483" y="0"/>
            <a:ext cx="3932517" cy="2949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1 person, standing and indoor">
            <a:extLst>
              <a:ext uri="{FF2B5EF4-FFF2-40B4-BE49-F238E27FC236}">
                <a16:creationId xmlns:a16="http://schemas.microsoft.com/office/drawing/2014/main" id="{214B9E3A-5462-47D3-86B6-39FCCF01AB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4" y="1604682"/>
            <a:ext cx="1932035" cy="2576046"/>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descr="May be an image of 1 person, sitting and indoor">
            <a:extLst>
              <a:ext uri="{FF2B5EF4-FFF2-40B4-BE49-F238E27FC236}">
                <a16:creationId xmlns:a16="http://schemas.microsoft.com/office/drawing/2014/main" id="{3C7798E8-090D-4527-8846-F6EB3C2D035E}"/>
              </a:ext>
            </a:extLst>
          </p:cNvPr>
          <p:cNvPicPr>
            <a:picLocks noGrp="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691718" y="3027643"/>
            <a:ext cx="4437528" cy="3163141"/>
          </a:xfrm>
          <a:prstGeom prst="rect">
            <a:avLst/>
          </a:prstGeom>
          <a:noFill/>
          <a:ln>
            <a:noFill/>
          </a:ln>
        </p:spPr>
      </p:pic>
      <p:pic>
        <p:nvPicPr>
          <p:cNvPr id="2054" name="Picture 6" descr="May be an image of 2 people, people standing and indoor">
            <a:extLst>
              <a:ext uri="{FF2B5EF4-FFF2-40B4-BE49-F238E27FC236}">
                <a16:creationId xmlns:a16="http://schemas.microsoft.com/office/drawing/2014/main" id="{88E29FB3-215C-4594-9EA6-42329CA4A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6235" y="3351492"/>
            <a:ext cx="3885640" cy="29142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 be an image of 2 people, screen, television and indoor">
            <a:extLst>
              <a:ext uri="{FF2B5EF4-FFF2-40B4-BE49-F238E27FC236}">
                <a16:creationId xmlns:a16="http://schemas.microsoft.com/office/drawing/2014/main" id="{684A65E0-E117-4270-906C-E0824CEF71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54" y="3965295"/>
            <a:ext cx="2967318" cy="2225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C8B1BAC0-E566-49F4-A6EE-8188E3366BCB}"/>
              </a:ext>
            </a:extLst>
          </p:cNvPr>
          <p:cNvSpPr/>
          <p:nvPr/>
        </p:nvSpPr>
        <p:spPr>
          <a:xfrm>
            <a:off x="2214282" y="1690688"/>
            <a:ext cx="5701553" cy="1477328"/>
          </a:xfrm>
          <a:prstGeom prst="rect">
            <a:avLst/>
          </a:prstGeom>
        </p:spPr>
        <p:txBody>
          <a:bodyPr wrap="square">
            <a:spAutoFit/>
          </a:bodyPr>
          <a:lstStyle/>
          <a:p>
            <a:r>
              <a:rPr lang="en-US" dirty="0">
                <a:solidFill>
                  <a:schemeClr val="bg1"/>
                </a:solidFill>
              </a:rPr>
              <a:t>Presentations about digital tools useful for storytelling by LUETEC, MITRA FRANCE and EESTI PEOPLE TO PEOPLE trainers.</a:t>
            </a:r>
            <a:endParaRPr lang="en-US" dirty="0">
              <a:solidFill>
                <a:schemeClr val="bg1"/>
              </a:solidFill>
              <a:latin typeface="Segoe UI Historic" panose="020B0502040204020203" pitchFamily="34" charset="0"/>
            </a:endParaRPr>
          </a:p>
          <a:p>
            <a:r>
              <a:rPr lang="en-US" dirty="0">
                <a:solidFill>
                  <a:srgbClr val="050505"/>
                </a:solidFill>
                <a:latin typeface="Segoe UI Historic" panose="020B0502040204020203" pitchFamily="34" charset="0"/>
              </a:rPr>
              <a:t>Blended activities with Spanish partners during the training course. Planning about project video-lessons.</a:t>
            </a:r>
            <a:endParaRPr lang="en-US" b="0" i="0" dirty="0">
              <a:solidFill>
                <a:srgbClr val="050505"/>
              </a:solidFill>
              <a:effectLst/>
              <a:latin typeface="Segoe UI Historic" panose="020B0502040204020203" pitchFamily="34" charset="0"/>
            </a:endParaRPr>
          </a:p>
        </p:txBody>
      </p:sp>
    </p:spTree>
    <p:extLst>
      <p:ext uri="{BB962C8B-B14F-4D97-AF65-F5344CB8AC3E}">
        <p14:creationId xmlns:p14="http://schemas.microsoft.com/office/powerpoint/2010/main" val="40214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C97C159-CA60-412F-9EEF-65648797E93A}"/>
              </a:ext>
            </a:extLst>
          </p:cNvPr>
          <p:cNvSpPr>
            <a:spLocks noGrp="1"/>
          </p:cNvSpPr>
          <p:nvPr>
            <p:ph type="ctrTitle"/>
          </p:nvPr>
        </p:nvSpPr>
        <p:spPr>
          <a:xfrm>
            <a:off x="0" y="358589"/>
            <a:ext cx="7091082" cy="2196352"/>
          </a:xfrm>
        </p:spPr>
        <p:txBody>
          <a:bodyPr>
            <a:normAutofit/>
          </a:bodyPr>
          <a:lstStyle/>
          <a:p>
            <a:r>
              <a:rPr lang="en-US" sz="3600" b="1" dirty="0">
                <a:solidFill>
                  <a:srgbClr val="C00000"/>
                </a:solidFill>
              </a:rPr>
              <a:t>Final transnational project meeting</a:t>
            </a:r>
            <a:br>
              <a:rPr lang="en-US" sz="3600" b="1" dirty="0">
                <a:solidFill>
                  <a:srgbClr val="C00000"/>
                </a:solidFill>
              </a:rPr>
            </a:br>
            <a:r>
              <a:rPr lang="en-US" sz="3600" b="1" dirty="0">
                <a:solidFill>
                  <a:srgbClr val="C00000"/>
                </a:solidFill>
              </a:rPr>
              <a:t>France, November 4-5, 2021</a:t>
            </a:r>
            <a:br>
              <a:rPr lang="en-US" dirty="0">
                <a:solidFill>
                  <a:srgbClr val="0070C0"/>
                </a:solidFill>
              </a:rPr>
            </a:br>
            <a:endParaRPr lang="ru-RU" dirty="0"/>
          </a:p>
        </p:txBody>
      </p:sp>
      <p:sp>
        <p:nvSpPr>
          <p:cNvPr id="4" name="Объект 3">
            <a:extLst>
              <a:ext uri="{FF2B5EF4-FFF2-40B4-BE49-F238E27FC236}">
                <a16:creationId xmlns:a16="http://schemas.microsoft.com/office/drawing/2014/main" id="{63B768FE-A54C-4FD3-AECB-E8ECB45F390C}"/>
              </a:ext>
            </a:extLst>
          </p:cNvPr>
          <p:cNvSpPr>
            <a:spLocks noGrp="1"/>
          </p:cNvSpPr>
          <p:nvPr>
            <p:ph type="subTitle" idx="1"/>
          </p:nvPr>
        </p:nvSpPr>
        <p:spPr/>
        <p:txBody>
          <a:bodyPr>
            <a:normAutofit/>
          </a:bodyPr>
          <a:lstStyle/>
          <a:p>
            <a:pPr marL="0" indent="0">
              <a:buNone/>
            </a:pPr>
            <a:r>
              <a:rPr lang="en-US" sz="4000" dirty="0">
                <a:solidFill>
                  <a:srgbClr val="0070C0"/>
                </a:solidFill>
              </a:rPr>
              <a:t> </a:t>
            </a:r>
          </a:p>
          <a:p>
            <a:endParaRPr lang="ru-RU" dirty="0"/>
          </a:p>
        </p:txBody>
      </p:sp>
      <p:pic>
        <p:nvPicPr>
          <p:cNvPr id="3" name="Рисунок 2">
            <a:extLst>
              <a:ext uri="{FF2B5EF4-FFF2-40B4-BE49-F238E27FC236}">
                <a16:creationId xmlns:a16="http://schemas.microsoft.com/office/drawing/2014/main" id="{540610FF-F4A7-4C92-9FF3-0CC261EDA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0"/>
            <a:ext cx="4876800" cy="2438400"/>
          </a:xfrm>
          <a:prstGeom prst="rect">
            <a:avLst/>
          </a:prstGeom>
        </p:spPr>
      </p:pic>
      <p:pic>
        <p:nvPicPr>
          <p:cNvPr id="2" name="Obraz 1">
            <a:extLst>
              <a:ext uri="{FF2B5EF4-FFF2-40B4-BE49-F238E27FC236}">
                <a16:creationId xmlns:a16="http://schemas.microsoft.com/office/drawing/2014/main" id="{893B3793-7538-4922-BC54-1F7C6278F7D1}"/>
              </a:ext>
            </a:extLst>
          </p:cNvPr>
          <p:cNvPicPr>
            <a:picLocks noChangeAspect="1"/>
          </p:cNvPicPr>
          <p:nvPr/>
        </p:nvPicPr>
        <p:blipFill>
          <a:blip r:embed="rId3"/>
          <a:stretch>
            <a:fillRect/>
          </a:stretch>
        </p:blipFill>
        <p:spPr>
          <a:xfrm>
            <a:off x="6592046" y="2743199"/>
            <a:ext cx="5008283" cy="3756212"/>
          </a:xfrm>
          <a:prstGeom prst="rect">
            <a:avLst/>
          </a:prstGeom>
        </p:spPr>
      </p:pic>
      <p:pic>
        <p:nvPicPr>
          <p:cNvPr id="7" name="Obraz 6">
            <a:extLst>
              <a:ext uri="{FF2B5EF4-FFF2-40B4-BE49-F238E27FC236}">
                <a16:creationId xmlns:a16="http://schemas.microsoft.com/office/drawing/2014/main" id="{3FDADB38-941C-4E0A-BA6B-6519CF0B4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82" y="1990163"/>
            <a:ext cx="5558118" cy="4168589"/>
          </a:xfrm>
          <a:prstGeom prst="rect">
            <a:avLst/>
          </a:prstGeom>
        </p:spPr>
      </p:pic>
    </p:spTree>
    <p:extLst>
      <p:ext uri="{BB962C8B-B14F-4D97-AF65-F5344CB8AC3E}">
        <p14:creationId xmlns:p14="http://schemas.microsoft.com/office/powerpoint/2010/main" val="266966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01620-9A56-43EE-A19F-6B6A7118A333}"/>
              </a:ext>
            </a:extLst>
          </p:cNvPr>
          <p:cNvSpPr>
            <a:spLocks noGrp="1"/>
          </p:cNvSpPr>
          <p:nvPr>
            <p:ph type="title"/>
          </p:nvPr>
        </p:nvSpPr>
        <p:spPr>
          <a:xfrm>
            <a:off x="838201" y="365125"/>
            <a:ext cx="3357282" cy="2144993"/>
          </a:xfrm>
        </p:spPr>
        <p:txBody>
          <a:bodyPr>
            <a:normAutofit fontScale="90000"/>
          </a:bodyPr>
          <a:lstStyle/>
          <a:p>
            <a:pPr algn="ctr"/>
            <a:r>
              <a:rPr lang="en-US" b="1" dirty="0">
                <a:solidFill>
                  <a:srgbClr val="FF0000"/>
                </a:solidFill>
              </a:rPr>
              <a:t>Local activities</a:t>
            </a:r>
            <a:br>
              <a:rPr lang="en-US" b="1" dirty="0">
                <a:solidFill>
                  <a:srgbClr val="FF0000"/>
                </a:solidFill>
              </a:rPr>
            </a:br>
            <a:r>
              <a:rPr lang="en-US" sz="2700" b="1" dirty="0">
                <a:solidFill>
                  <a:schemeClr val="bg1"/>
                </a:solidFill>
              </a:rPr>
              <a:t>Creation and testing project materials with educators and learners</a:t>
            </a:r>
            <a:endParaRPr lang="ru-RU" sz="2700" b="1" dirty="0">
              <a:solidFill>
                <a:schemeClr val="bg1"/>
              </a:solidFill>
            </a:endParaRPr>
          </a:p>
        </p:txBody>
      </p:sp>
      <p:pic>
        <p:nvPicPr>
          <p:cNvPr id="3074" name="Picture 2" descr="May be an image of 6 people, people sitting and indoor">
            <a:extLst>
              <a:ext uri="{FF2B5EF4-FFF2-40B4-BE49-F238E27FC236}">
                <a16:creationId xmlns:a16="http://schemas.microsoft.com/office/drawing/2014/main" id="{330565B6-BC82-471A-927C-4BC68799741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16588" y="0"/>
            <a:ext cx="4975412" cy="3731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y be an image of 1 person and food">
            <a:extLst>
              <a:ext uri="{FF2B5EF4-FFF2-40B4-BE49-F238E27FC236}">
                <a16:creationId xmlns:a16="http://schemas.microsoft.com/office/drawing/2014/main" id="{E30C02D6-F8CE-4EA0-B3FD-16216BB580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0" y="2841812"/>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y be an image of 3 people">
            <a:extLst>
              <a:ext uri="{FF2B5EF4-FFF2-40B4-BE49-F238E27FC236}">
                <a16:creationId xmlns:a16="http://schemas.microsoft.com/office/drawing/2014/main" id="{892E5352-19EE-4970-9683-0F32F46F8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187" y="3366247"/>
            <a:ext cx="3872753" cy="29045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y be an image of 5 people">
            <a:extLst>
              <a:ext uri="{FF2B5EF4-FFF2-40B4-BE49-F238E27FC236}">
                <a16:creationId xmlns:a16="http://schemas.microsoft.com/office/drawing/2014/main" id="{D09484E6-23E1-4BEC-A69F-1A0478C363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1164" y="3720353"/>
            <a:ext cx="3400612" cy="25504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y be an image of 2 people">
            <a:extLst>
              <a:ext uri="{FF2B5EF4-FFF2-40B4-BE49-F238E27FC236}">
                <a16:creationId xmlns:a16="http://schemas.microsoft.com/office/drawing/2014/main" id="{8A21F413-44AB-4877-963A-8BE6F445F0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2706" y="1219200"/>
            <a:ext cx="2752165" cy="206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4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F4619A9-8ED0-4649-8B92-2EA44CD518B8}"/>
              </a:ext>
            </a:extLst>
          </p:cNvPr>
          <p:cNvSpPr>
            <a:spLocks noGrp="1"/>
          </p:cNvSpPr>
          <p:nvPr>
            <p:ph type="title"/>
          </p:nvPr>
        </p:nvSpPr>
        <p:spPr>
          <a:xfrm>
            <a:off x="838200" y="365125"/>
            <a:ext cx="3850341" cy="1325563"/>
          </a:xfrm>
        </p:spPr>
        <p:txBody>
          <a:bodyPr>
            <a:normAutofit fontScale="90000"/>
          </a:bodyPr>
          <a:lstStyle/>
          <a:p>
            <a:pPr algn="ctr"/>
            <a:r>
              <a:rPr lang="en-US" b="1" dirty="0">
                <a:solidFill>
                  <a:srgbClr val="00B050"/>
                </a:solidFill>
              </a:rPr>
              <a:t>Work on project materials offline and online</a:t>
            </a:r>
            <a:endParaRPr lang="ru-RU" b="1" dirty="0">
              <a:solidFill>
                <a:srgbClr val="00B050"/>
              </a:solidFill>
            </a:endParaRPr>
          </a:p>
        </p:txBody>
      </p:sp>
      <p:pic>
        <p:nvPicPr>
          <p:cNvPr id="6146" name="Picture 2" descr="May be an image of indoor">
            <a:extLst>
              <a:ext uri="{FF2B5EF4-FFF2-40B4-BE49-F238E27FC236}">
                <a16:creationId xmlns:a16="http://schemas.microsoft.com/office/drawing/2014/main" id="{4C99ED85-11EA-4C57-9052-34AF8B2A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505" y="3523129"/>
            <a:ext cx="4446495" cy="33348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y be an image of 2 people">
            <a:extLst>
              <a:ext uri="{FF2B5EF4-FFF2-40B4-BE49-F238E27FC236}">
                <a16:creationId xmlns:a16="http://schemas.microsoft.com/office/drawing/2014/main" id="{7BD0D95C-B9E6-4682-8F83-CEF7FACA2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3" y="2420472"/>
            <a:ext cx="6892917" cy="38988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o photo description available.">
            <a:extLst>
              <a:ext uri="{FF2B5EF4-FFF2-40B4-BE49-F238E27FC236}">
                <a16:creationId xmlns:a16="http://schemas.microsoft.com/office/drawing/2014/main" id="{8390383E-1F49-4447-A108-D7F37BBD6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5505" y="62753"/>
            <a:ext cx="4362824" cy="32721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o photo description available.">
            <a:extLst>
              <a:ext uri="{FF2B5EF4-FFF2-40B4-BE49-F238E27FC236}">
                <a16:creationId xmlns:a16="http://schemas.microsoft.com/office/drawing/2014/main" id="{720667C7-28D7-4159-82DF-06B55436A5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1975" y="159404"/>
            <a:ext cx="2612201" cy="215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2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ED3D74CA-A44C-4ADB-8B86-3E404DD5B0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875" y="67235"/>
            <a:ext cx="4749302" cy="66787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 photo description available.">
            <a:extLst>
              <a:ext uri="{FF2B5EF4-FFF2-40B4-BE49-F238E27FC236}">
                <a16:creationId xmlns:a16="http://schemas.microsoft.com/office/drawing/2014/main" id="{87BC2110-32A4-4F0B-B933-6740D0D821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474" y="3339353"/>
            <a:ext cx="4502607" cy="31824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o photo description available.">
            <a:extLst>
              <a:ext uri="{FF2B5EF4-FFF2-40B4-BE49-F238E27FC236}">
                <a16:creationId xmlns:a16="http://schemas.microsoft.com/office/drawing/2014/main" id="{3FB1D658-866F-49CF-BD8C-D74F09386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171" y="67235"/>
            <a:ext cx="4502607" cy="318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0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FCC705-78B8-4DF2-A302-4C9C863FAB84}"/>
              </a:ext>
            </a:extLst>
          </p:cNvPr>
          <p:cNvSpPr>
            <a:spLocks noGrp="1"/>
          </p:cNvSpPr>
          <p:nvPr>
            <p:ph idx="1"/>
          </p:nvPr>
        </p:nvSpPr>
        <p:spPr>
          <a:xfrm>
            <a:off x="62753" y="242048"/>
            <a:ext cx="4831975" cy="2277034"/>
          </a:xfrm>
        </p:spPr>
        <p:txBody>
          <a:bodyPr>
            <a:normAutofit fontScale="85000" lnSpcReduction="10000"/>
          </a:bodyPr>
          <a:lstStyle/>
          <a:p>
            <a:pPr marL="0" indent="0">
              <a:buNone/>
            </a:pPr>
            <a:r>
              <a:rPr lang="en-US" b="1" dirty="0">
                <a:solidFill>
                  <a:srgbClr val="C00000"/>
                </a:solidFill>
              </a:rPr>
              <a:t>Project Facebook page</a:t>
            </a:r>
          </a:p>
          <a:p>
            <a:pPr marL="0" indent="0">
              <a:buNone/>
            </a:pPr>
            <a:r>
              <a:rPr lang="en-US" b="1" dirty="0">
                <a:solidFill>
                  <a:srgbClr val="C00000"/>
                </a:solidFill>
                <a:hlinkClick r:id="rId2"/>
              </a:rPr>
              <a:t>https://www.facebook.com/DigitalStorytellingToolsforAdultEducators</a:t>
            </a:r>
            <a:r>
              <a:rPr lang="en-US" b="1" dirty="0">
                <a:solidFill>
                  <a:srgbClr val="C00000"/>
                </a:solidFill>
              </a:rPr>
              <a:t> </a:t>
            </a:r>
          </a:p>
          <a:p>
            <a:pPr marL="0" indent="0">
              <a:buNone/>
            </a:pPr>
            <a:r>
              <a:rPr lang="en-US" b="1" dirty="0">
                <a:solidFill>
                  <a:srgbClr val="C00000"/>
                </a:solidFill>
              </a:rPr>
              <a:t>and Facebook group</a:t>
            </a:r>
          </a:p>
          <a:p>
            <a:pPr marL="0" indent="0">
              <a:buNone/>
            </a:pPr>
            <a:r>
              <a:rPr lang="en-US" b="1" dirty="0">
                <a:solidFill>
                  <a:srgbClr val="C00000"/>
                </a:solidFill>
                <a:hlinkClick r:id="rId3"/>
              </a:rPr>
              <a:t>https://www.facebook.com/groups/2358893307704047</a:t>
            </a:r>
            <a:r>
              <a:rPr lang="en-US" b="1" dirty="0">
                <a:solidFill>
                  <a:srgbClr val="C00000"/>
                </a:solidFill>
              </a:rPr>
              <a:t> </a:t>
            </a:r>
          </a:p>
          <a:p>
            <a:pPr marL="0" indent="0">
              <a:buNone/>
            </a:pPr>
            <a:endParaRPr lang="ru-RU" b="1" dirty="0">
              <a:solidFill>
                <a:srgbClr val="C00000"/>
              </a:solidFill>
            </a:endParaRPr>
          </a:p>
        </p:txBody>
      </p:sp>
      <p:pic>
        <p:nvPicPr>
          <p:cNvPr id="4" name="Рисунок 3">
            <a:extLst>
              <a:ext uri="{FF2B5EF4-FFF2-40B4-BE49-F238E27FC236}">
                <a16:creationId xmlns:a16="http://schemas.microsoft.com/office/drawing/2014/main" id="{53DAE57D-2374-4975-A612-9034011CC62B}"/>
              </a:ext>
            </a:extLst>
          </p:cNvPr>
          <p:cNvPicPr>
            <a:picLocks noChangeAspect="1"/>
          </p:cNvPicPr>
          <p:nvPr/>
        </p:nvPicPr>
        <p:blipFill>
          <a:blip r:embed="rId4"/>
          <a:stretch>
            <a:fillRect/>
          </a:stretch>
        </p:blipFill>
        <p:spPr>
          <a:xfrm>
            <a:off x="5047129" y="0"/>
            <a:ext cx="7082118" cy="4426324"/>
          </a:xfrm>
          <a:prstGeom prst="rect">
            <a:avLst/>
          </a:prstGeom>
        </p:spPr>
      </p:pic>
      <p:pic>
        <p:nvPicPr>
          <p:cNvPr id="5" name="Рисунок 4">
            <a:extLst>
              <a:ext uri="{FF2B5EF4-FFF2-40B4-BE49-F238E27FC236}">
                <a16:creationId xmlns:a16="http://schemas.microsoft.com/office/drawing/2014/main" id="{E3AD0AB7-4107-48CC-A857-6EB1C90E9914}"/>
              </a:ext>
            </a:extLst>
          </p:cNvPr>
          <p:cNvPicPr>
            <a:picLocks noChangeAspect="1"/>
          </p:cNvPicPr>
          <p:nvPr/>
        </p:nvPicPr>
        <p:blipFill>
          <a:blip r:embed="rId5"/>
          <a:stretch>
            <a:fillRect/>
          </a:stretch>
        </p:blipFill>
        <p:spPr>
          <a:xfrm>
            <a:off x="2294964" y="2743201"/>
            <a:ext cx="6373907" cy="3983692"/>
          </a:xfrm>
          <a:prstGeom prst="rect">
            <a:avLst/>
          </a:prstGeom>
        </p:spPr>
      </p:pic>
    </p:spTree>
    <p:extLst>
      <p:ext uri="{BB962C8B-B14F-4D97-AF65-F5344CB8AC3E}">
        <p14:creationId xmlns:p14="http://schemas.microsoft.com/office/powerpoint/2010/main" val="14676665"/>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249DC489402A4D8F27DABAA262D17F" ma:contentTypeVersion="12" ma:contentTypeDescription="Create a new document." ma:contentTypeScope="" ma:versionID="b3d1bee4c761874b2baccf2750b1d25b">
  <xsd:schema xmlns:xsd="http://www.w3.org/2001/XMLSchema" xmlns:xs="http://www.w3.org/2001/XMLSchema" xmlns:p="http://schemas.microsoft.com/office/2006/metadata/properties" xmlns:ns2="04f6bfc0-91f6-443b-9627-a0df4bc1cd3b" xmlns:ns3="b7e05763-608e-45a2-a44a-cc63c180932d" targetNamespace="http://schemas.microsoft.com/office/2006/metadata/properties" ma:root="true" ma:fieldsID="7c6e9b086f60e9c69bd3a37f2c875824" ns2:_="" ns3:_="">
    <xsd:import namespace="04f6bfc0-91f6-443b-9627-a0df4bc1cd3b"/>
    <xsd:import namespace="b7e05763-608e-45a2-a44a-cc63c18093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6bfc0-91f6-443b-9627-a0df4bc1c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e05763-608e-45a2-a44a-cc63c18093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C818D-C641-42D9-BF9F-B4F19778379E}">
  <ds:schemaRefs>
    <ds:schemaRef ds:uri="http://www.w3.org/XML/1998/namespace"/>
    <ds:schemaRef ds:uri="http://purl.org/dc/terms/"/>
    <ds:schemaRef ds:uri="http://schemas.microsoft.com/office/2006/documentManagement/types"/>
    <ds:schemaRef ds:uri="04f6bfc0-91f6-443b-9627-a0df4bc1cd3b"/>
    <ds:schemaRef ds:uri="http://schemas.openxmlformats.org/package/2006/metadata/core-properties"/>
    <ds:schemaRef ds:uri="b7e05763-608e-45a2-a44a-cc63c180932d"/>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81C572E-FF7B-4127-8423-FFB5149A0012}">
  <ds:schemaRefs>
    <ds:schemaRef ds:uri="http://schemas.microsoft.com/sharepoint/v3/contenttype/forms"/>
  </ds:schemaRefs>
</ds:datastoreItem>
</file>

<file path=customXml/itemProps3.xml><?xml version="1.0" encoding="utf-8"?>
<ds:datastoreItem xmlns:ds="http://schemas.openxmlformats.org/officeDocument/2006/customXml" ds:itemID="{DDCC8B13-B710-4DB3-9DCA-7DEFF140E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6bfc0-91f6-443b-9627-a0df4bc1cd3b"/>
    <ds:schemaRef ds:uri="b7e05763-608e-45a2-a44a-cc63c1809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TotalTime>
  <Words>211</Words>
  <Application>Microsoft Office PowerPoint</Application>
  <PresentationFormat>Panoramiczny</PresentationFormat>
  <Paragraphs>21</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Calibri Light</vt:lpstr>
      <vt:lpstr>Segoe UI Historic</vt:lpstr>
      <vt:lpstr>Office Theme</vt:lpstr>
      <vt:lpstr>Prezentacja programu PowerPoint</vt:lpstr>
      <vt:lpstr>Online meetings Work on project materials with project partners</vt:lpstr>
      <vt:lpstr>Transnational project meeting Estonia, July 9, 2021 Partners discussed ongoing activities and preparation to the short-term joint staff training event.</vt:lpstr>
      <vt:lpstr>Short-term joint staff training event Italy, August 24-28, 2021  </vt:lpstr>
      <vt:lpstr>Final transnational project meeting France, November 4-5, 2021 </vt:lpstr>
      <vt:lpstr>Local activities Creation and testing project materials with educators and learners</vt:lpstr>
      <vt:lpstr>Work on project materials offline and online</vt:lpstr>
      <vt:lpstr>Prezentacja programu PowerPoint</vt:lpstr>
      <vt:lpstr>Prezentacja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STANDO</dc:creator>
  <cp:lastModifiedBy>Vesuvio</cp:lastModifiedBy>
  <cp:revision>62</cp:revision>
  <dcterms:created xsi:type="dcterms:W3CDTF">2021-03-10T06:13:01Z</dcterms:created>
  <dcterms:modified xsi:type="dcterms:W3CDTF">2022-01-23T09:58:24Z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0x01010071249DC489402A4D8F27DABAA262D17F</vt:lpwstr>
  </property>
</Properties>
</file>